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16"/>
  </p:notesMasterIdLst>
  <p:handoutMasterIdLst>
    <p:handoutMasterId r:id="rId17"/>
  </p:handoutMasterIdLst>
  <p:sldIdLst>
    <p:sldId id="297" r:id="rId2"/>
    <p:sldId id="296" r:id="rId3"/>
    <p:sldId id="261" r:id="rId4"/>
    <p:sldId id="260" r:id="rId5"/>
    <p:sldId id="300" r:id="rId6"/>
    <p:sldId id="305" r:id="rId7"/>
    <p:sldId id="302" r:id="rId8"/>
    <p:sldId id="304" r:id="rId9"/>
    <p:sldId id="303" r:id="rId10"/>
    <p:sldId id="307" r:id="rId11"/>
    <p:sldId id="258" r:id="rId12"/>
    <p:sldId id="301" r:id="rId13"/>
    <p:sldId id="298" r:id="rId14"/>
    <p:sldId id="299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  <p:embeddedFont>
      <p:font typeface="Space Grotesk Medium" pitchFamily="2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97"/>
            <p14:sldId id="296"/>
            <p14:sldId id="261"/>
            <p14:sldId id="260"/>
            <p14:sldId id="300"/>
            <p14:sldId id="305"/>
            <p14:sldId id="302"/>
            <p14:sldId id="304"/>
            <p14:sldId id="303"/>
            <p14:sldId id="307"/>
            <p14:sldId id="258"/>
            <p14:sldId id="301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inimized">
    <p:restoredLeft sz="7785" autoAdjust="0"/>
    <p:restoredTop sz="0" autoAdjust="0"/>
  </p:normalViewPr>
  <p:slideViewPr>
    <p:cSldViewPr snapToGrid="0">
      <p:cViewPr varScale="1">
        <p:scale>
          <a:sx n="27" d="100"/>
          <a:sy n="27" d="100"/>
        </p:scale>
        <p:origin x="42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525982-6054-268B-4391-A5D413A8F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29136-89A0-4983-6204-12FECCC321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2F523-E160-4AF2-93E0-C5701CA19C3A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F1EFE-A77E-515A-D8CD-0CDB8AC68E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4A7B2-6039-CE21-0029-DD66A93F0E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0AAB2-6842-4913-8A5F-63B82020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67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48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9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680" r:id="rId5"/>
    <p:sldLayoutId id="2147483678" r:id="rId6"/>
    <p:sldLayoutId id="214748366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toolk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aka.ms/mvvmtoolkit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aka.ms/toolkit/dotne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aka.ms/toolkit/windows" TargetMode="External"/><Relationship Id="rId4" Type="http://schemas.openxmlformats.org/officeDocument/2006/relationships/hyperlink" Target="https://aka.ms/toolkit/maui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 dirty="0"/>
              <a:t>Contributing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dirty="0"/>
              <a:t>Join the Discussion on GitHub!</a:t>
            </a:r>
          </a:p>
        </p:txBody>
      </p:sp>
    </p:spTree>
    <p:extLst>
      <p:ext uri="{BB962C8B-B14F-4D97-AF65-F5344CB8AC3E}">
        <p14:creationId xmlns:p14="http://schemas.microsoft.com/office/powerpoint/2010/main" val="221649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Community Chat + 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87F6A2-10AB-F32E-B7BB-2B972C7C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B8F358-E755-DB83-1FE4-8AA49DB9F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61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Download .NET 8 </a:t>
            </a:r>
            <a:br>
              <a:rPr lang="en-US" dirty="0"/>
            </a:br>
            <a:r>
              <a:rPr lang="en-US" dirty="0">
                <a:effectLst/>
                <a:hlinkClick r:id="rId2" tooltip="https://aka.ms/get-dotnet-8"/>
              </a:rPr>
              <a:t>aka.ms/get-dotnet-8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.NET Community Toolkit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</a:rPr>
              <a:t>https://aka.ms/toolkit/dotnet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.NET MAUI Community Toolkit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</a:rPr>
              <a:t>https://aka.ms/toolkit/maui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Windows Community Toolkit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</a:rPr>
              <a:t>https://aka.ms/toolkit/windows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Download .NET 8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https://aka.ms/get-dotnet-8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>
            <a:normAutofit/>
          </a:bodyPr>
          <a:lstStyle/>
          <a:p>
            <a:r>
              <a:rPr lang="en-US" sz="6300" dirty="0"/>
              <a:t>Community Toolkit Roundup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/>
          <a:lstStyle/>
          <a:p>
            <a:r>
              <a:rPr lang="en-US" dirty="0"/>
              <a:t>Michael A. Hawker</a:t>
            </a:r>
            <a:br>
              <a:rPr lang="en-US" dirty="0"/>
            </a:br>
            <a:r>
              <a:rPr lang="en-US" dirty="0"/>
              <a:t>Sergio </a:t>
            </a:r>
            <a:r>
              <a:rPr lang="en-US" dirty="0" err="1"/>
              <a:t>Pedri</a:t>
            </a:r>
            <a:br>
              <a:rPr lang="en-US" dirty="0"/>
            </a:br>
            <a:r>
              <a:rPr lang="en-US" dirty="0"/>
              <a:t>Gerald </a:t>
            </a:r>
            <a:r>
              <a:rPr lang="en-US" dirty="0" err="1"/>
              <a:t>Versluis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105EF-0D74-B130-645D-44D4173D4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355520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Michael A. Hawker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@XAMLLlama</a:t>
            </a:r>
          </a:p>
          <a:p>
            <a:pPr marL="0" indent="0" algn="ctr">
              <a:buNone/>
            </a:pPr>
            <a:r>
              <a:rPr lang="en-US" sz="2000" dirty="0"/>
              <a:t>Senior Software Engineer</a:t>
            </a:r>
          </a:p>
          <a:p>
            <a:pPr marL="0" indent="0" algn="ctr">
              <a:buNone/>
            </a:pPr>
            <a:r>
              <a:rPr lang="en-US" sz="2000" dirty="0"/>
              <a:t>Windows Community Toolkit</a:t>
            </a:r>
          </a:p>
          <a:p>
            <a:pPr marL="0" indent="0" algn="ctr">
              <a:buNone/>
            </a:pPr>
            <a:r>
              <a:rPr lang="en-US" sz="2000" dirty="0"/>
              <a:t>Open </a:t>
            </a:r>
            <a:r>
              <a:rPr lang="en-US" sz="2000" dirty="0" err="1"/>
              <a:t>Sourcerer</a:t>
            </a:r>
            <a:endParaRPr lang="en-US" sz="2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B20CE2-2651-81BE-EEA8-8B63E5846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397" y="1829594"/>
            <a:ext cx="355520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Sergio </a:t>
            </a:r>
            <a:r>
              <a:rPr lang="en-US" dirty="0" err="1"/>
              <a:t>Pedri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@SergioPedri</a:t>
            </a:r>
          </a:p>
          <a:p>
            <a:pPr marL="0" indent="0" algn="ctr">
              <a:buNone/>
            </a:pPr>
            <a:r>
              <a:rPr lang="en-US" sz="2000" dirty="0"/>
              <a:t>Senior Software Engineer</a:t>
            </a:r>
          </a:p>
          <a:p>
            <a:pPr marL="0" indent="0" algn="ctr">
              <a:buNone/>
            </a:pPr>
            <a:r>
              <a:rPr lang="en-US" sz="2000" dirty="0"/>
              <a:t>.NET Community Toolkit</a:t>
            </a:r>
          </a:p>
          <a:p>
            <a:pPr marL="0" indent="0" algn="ctr">
              <a:buNone/>
            </a:pPr>
            <a:r>
              <a:rPr lang="en-US" sz="2000" dirty="0"/>
              <a:t>Microsoft Store Client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F5BE584-DD31-B999-4A65-1604D21370F6}"/>
              </a:ext>
            </a:extLst>
          </p:cNvPr>
          <p:cNvSpPr txBox="1">
            <a:spLocks/>
          </p:cNvSpPr>
          <p:nvPr/>
        </p:nvSpPr>
        <p:spPr>
          <a:xfrm>
            <a:off x="8027194" y="1825625"/>
            <a:ext cx="3555206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Gerald </a:t>
            </a:r>
            <a:r>
              <a:rPr lang="en-US" dirty="0" err="1"/>
              <a:t>Versluis</a:t>
            </a: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@jfversluis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Senior Software Engineer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rgbClr val="333333">
                    <a:lumMod val="50000"/>
                  </a:srgbClr>
                </a:solidFill>
              </a:rPr>
              <a:t>.NET MAUI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Community Toolkit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rgbClr val="333333">
                    <a:lumMod val="50000"/>
                  </a:srgbClr>
                </a:solidFill>
              </a:rPr>
              <a:t>.NET MAUI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Content Placeholder 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8FD12E5-1E9D-13EC-F6EE-B89B939F914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547" y="2349613"/>
            <a:ext cx="1887311" cy="1887311"/>
          </a:xfrm>
          <a:prstGeom prst="flowChartConnector">
            <a:avLst/>
          </a:prstGeom>
          <a:ln>
            <a:solidFill>
              <a:srgbClr val="3A2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A0BF6BDC-7AED-4FDE-98D0-8D9C362B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52344" y="2349612"/>
            <a:ext cx="1887311" cy="1887311"/>
          </a:xfrm>
          <a:prstGeom prst="flowChartConnector">
            <a:avLst/>
          </a:prstGeom>
          <a:ln>
            <a:solidFill>
              <a:srgbClr val="3A2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A20BDDBA-D941-A716-72E8-200E232CC3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61142" y="2349612"/>
            <a:ext cx="1887311" cy="1887311"/>
          </a:xfrm>
          <a:prstGeom prst="flowChartConnector">
            <a:avLst/>
          </a:prstGeom>
          <a:ln>
            <a:solidFill>
              <a:srgbClr val="3A2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the Toolkits</a:t>
            </a:r>
          </a:p>
          <a:p>
            <a:r>
              <a:rPr lang="en-US" dirty="0"/>
              <a:t>Contributing</a:t>
            </a:r>
          </a:p>
          <a:p>
            <a:r>
              <a:rPr lang="en-US" dirty="0"/>
              <a:t>Live Community Chat / Q&amp;A!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69B8A-B58D-A868-1258-B41415C6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Toolkits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A0609-2CA4-F79A-2149-65C3D006A4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collection of libraries that are:</a:t>
            </a:r>
          </a:p>
          <a:p>
            <a:r>
              <a:rPr lang="en-US" dirty="0"/>
              <a:t>For .NET based technologies</a:t>
            </a:r>
          </a:p>
          <a:p>
            <a:r>
              <a:rPr lang="en-US" dirty="0"/>
              <a:t>Open Source on GitHub</a:t>
            </a:r>
          </a:p>
          <a:p>
            <a:r>
              <a:rPr lang="en-US" dirty="0"/>
              <a:t>MIT Licensed</a:t>
            </a:r>
          </a:p>
          <a:p>
            <a:r>
              <a:rPr lang="en-US" dirty="0"/>
              <a:t>Part of the .NET Foundation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https://aka.ms/toolkit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FA6FDA-67DE-55BF-EF0C-A1E0B79489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794" y="1830388"/>
            <a:ext cx="4341812" cy="434181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C110A89-D046-4B09-CEA4-8673899F4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48206" y="3712913"/>
            <a:ext cx="698286" cy="69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92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DAE0B-F4F1-DA31-C38D-16C83401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Toolkit Organization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6A3BF451-4E5B-65E4-774B-0C941D7D31E1}"/>
              </a:ext>
            </a:extLst>
          </p:cNvPr>
          <p:cNvSpPr txBox="1">
            <a:spLocks/>
          </p:cNvSpPr>
          <p:nvPr/>
        </p:nvSpPr>
        <p:spPr>
          <a:xfrm>
            <a:off x="1714500" y="3368841"/>
            <a:ext cx="1931068" cy="1780675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>
            <a:lvl1pPr marL="0" indent="0" algn="l" defTabSz="914377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475046-0486-CE5F-44F8-7A802B9FEA8E}"/>
              </a:ext>
            </a:extLst>
          </p:cNvPr>
          <p:cNvGrpSpPr/>
          <p:nvPr/>
        </p:nvGrpSpPr>
        <p:grpSpPr>
          <a:xfrm>
            <a:off x="609600" y="1708483"/>
            <a:ext cx="3515601" cy="4180873"/>
            <a:chOff x="808704" y="2483639"/>
            <a:chExt cx="3182352" cy="3436127"/>
          </a:xfrm>
          <a:solidFill>
            <a:schemeClr val="accent2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6507114-9A1B-2806-80FC-DD60D18C5B82}"/>
                </a:ext>
              </a:extLst>
            </p:cNvPr>
            <p:cNvSpPr/>
            <p:nvPr/>
          </p:nvSpPr>
          <p:spPr>
            <a:xfrm>
              <a:off x="808704" y="2483639"/>
              <a:ext cx="3182352" cy="3436127"/>
            </a:xfrm>
            <a:prstGeom prst="roundRect">
              <a:avLst>
                <a:gd name="adj" fmla="val 3883"/>
              </a:avLst>
            </a:prstGeom>
            <a:grpFill/>
            <a:ln w="3175">
              <a:noFill/>
            </a:ln>
            <a:effectLst>
              <a:outerShdw blurRad="5080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2BD4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2C30C4-FEA4-9732-42E8-63B5A9B1F295}"/>
                </a:ext>
              </a:extLst>
            </p:cNvPr>
            <p:cNvSpPr txBox="1"/>
            <p:nvPr/>
          </p:nvSpPr>
          <p:spPr>
            <a:xfrm>
              <a:off x="818042" y="3765036"/>
              <a:ext cx="3173014" cy="2143459"/>
            </a:xfrm>
            <a:prstGeom prst="roundRect">
              <a:avLst/>
            </a:prstGeom>
            <a:grpFill/>
            <a:ln>
              <a:noFill/>
            </a:ln>
          </p:spPr>
          <p:txBody>
            <a:bodyPr wrap="square" lIns="137160" tIns="109728" rIns="137160" bIns="109728" rtlCol="0" anchor="t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.NET Community Toolkit</a:t>
              </a:r>
              <a:br>
                <a: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b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Platform agnostic</a:t>
              </a:r>
              <a:b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</a:br>
              <a:b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</a:br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MVVM Toolkit</a:t>
              </a: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w/ Source Generators!</a:t>
              </a:r>
              <a:b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High Performance Helpers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Diagnostics (Guard/</a:t>
              </a:r>
              <a:r>
                <a:rPr lang="en-US" sz="12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ThrowHelper</a:t>
              </a:r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APIs)</a:t>
              </a:r>
            </a:p>
            <a:p>
              <a:pPr marL="285750" marR="0" lvl="0" indent="-285750" algn="l" defTabSz="6858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FC8572-0723-44FA-B8C9-145864E8CDA1}"/>
              </a:ext>
            </a:extLst>
          </p:cNvPr>
          <p:cNvGrpSpPr/>
          <p:nvPr/>
        </p:nvGrpSpPr>
        <p:grpSpPr>
          <a:xfrm>
            <a:off x="4338199" y="1708483"/>
            <a:ext cx="3515601" cy="4180873"/>
            <a:chOff x="808704" y="2483639"/>
            <a:chExt cx="3182352" cy="3436127"/>
          </a:xfrm>
          <a:solidFill>
            <a:schemeClr val="accent2"/>
          </a:solidFill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A361256-62BE-C0AA-D057-1DBFE2D6CBE8}"/>
                </a:ext>
              </a:extLst>
            </p:cNvPr>
            <p:cNvSpPr/>
            <p:nvPr/>
          </p:nvSpPr>
          <p:spPr>
            <a:xfrm>
              <a:off x="808704" y="2483639"/>
              <a:ext cx="3182352" cy="3436127"/>
            </a:xfrm>
            <a:prstGeom prst="roundRect">
              <a:avLst>
                <a:gd name="adj" fmla="val 3883"/>
              </a:avLst>
            </a:prstGeom>
            <a:grpFill/>
            <a:ln w="3175">
              <a:noFill/>
            </a:ln>
            <a:effectLst>
              <a:outerShdw blurRad="5080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2BD4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C5CEC5-360F-36DF-AC2F-1BA1CE92CCBA}"/>
                </a:ext>
              </a:extLst>
            </p:cNvPr>
            <p:cNvSpPr txBox="1"/>
            <p:nvPr/>
          </p:nvSpPr>
          <p:spPr>
            <a:xfrm>
              <a:off x="808704" y="3795038"/>
              <a:ext cx="3173014" cy="2048586"/>
            </a:xfrm>
            <a:prstGeom prst="roundRect">
              <a:avLst/>
            </a:prstGeom>
            <a:grpFill/>
            <a:ln>
              <a:noFill/>
            </a:ln>
          </p:spPr>
          <p:txBody>
            <a:bodyPr wrap="square" lIns="137160" tIns="109728" rIns="137160" bIns="109728" rtlCol="0" anchor="t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.NET MAUI Community Toolkit</a:t>
              </a:r>
              <a:br>
                <a: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b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Extensions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Advanced UI Controls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Behaviors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Markup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CCEAC4-C4BA-A030-0C53-EE549EBF6AA3}"/>
              </a:ext>
            </a:extLst>
          </p:cNvPr>
          <p:cNvGrpSpPr/>
          <p:nvPr/>
        </p:nvGrpSpPr>
        <p:grpSpPr>
          <a:xfrm>
            <a:off x="8066800" y="1694769"/>
            <a:ext cx="3515601" cy="4180873"/>
            <a:chOff x="808704" y="2483639"/>
            <a:chExt cx="3182352" cy="3436127"/>
          </a:xfrm>
          <a:solidFill>
            <a:schemeClr val="accent2"/>
          </a:solidFill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0D25B22A-0DDD-2C7E-1493-9ABAA93EE87F}"/>
                </a:ext>
              </a:extLst>
            </p:cNvPr>
            <p:cNvSpPr/>
            <p:nvPr/>
          </p:nvSpPr>
          <p:spPr>
            <a:xfrm>
              <a:off x="808704" y="2483639"/>
              <a:ext cx="3182352" cy="3436127"/>
            </a:xfrm>
            <a:prstGeom prst="roundRect">
              <a:avLst>
                <a:gd name="adj" fmla="val 3883"/>
              </a:avLst>
            </a:prstGeom>
            <a:grpFill/>
            <a:ln w="3175">
              <a:noFill/>
            </a:ln>
            <a:effectLst>
              <a:outerShdw blurRad="5080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12BD4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C24084-50BE-ADDC-30CD-98F8A37E5900}"/>
                </a:ext>
              </a:extLst>
            </p:cNvPr>
            <p:cNvSpPr txBox="1"/>
            <p:nvPr/>
          </p:nvSpPr>
          <p:spPr>
            <a:xfrm>
              <a:off x="818042" y="3815985"/>
              <a:ext cx="3173014" cy="1782718"/>
            </a:xfrm>
            <a:prstGeom prst="roundRect">
              <a:avLst/>
            </a:prstGeom>
            <a:grpFill/>
            <a:ln>
              <a:noFill/>
            </a:ln>
          </p:spPr>
          <p:txBody>
            <a:bodyPr wrap="square" lIns="137160" tIns="109728" rIns="137160" bIns="109728" rtlCol="0" anchor="t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7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Windows Community Toolkit</a:t>
              </a:r>
              <a:br>
                <a:rPr lang="en-US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b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Animations, Controls,</a:t>
              </a:r>
              <a:b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Extensions, and Behaviors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 for WinUI 2, WinUI 3, 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and Uno Platform!</a:t>
              </a:r>
              <a:b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b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200" i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Windows Community Toolkit Labs</a:t>
              </a: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DFF2C83F-29E2-2E8A-8A94-96EB24B8996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3641" y="2225446"/>
            <a:ext cx="914400" cy="762594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45" name="Picture 44" descr="A blue and white toolbox&#10;&#10;Description automatically generated">
            <a:extLst>
              <a:ext uri="{FF2B5EF4-FFF2-40B4-BE49-F238E27FC236}">
                <a16:creationId xmlns:a16="http://schemas.microsoft.com/office/drawing/2014/main" id="{4D953E66-0DC1-263E-960B-E8C29AB7B3B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200" y="2149543"/>
            <a:ext cx="914399" cy="914399"/>
          </a:xfrm>
          <a:prstGeom prst="rect">
            <a:avLst/>
          </a:prstGeom>
        </p:spPr>
      </p:pic>
      <p:pic>
        <p:nvPicPr>
          <p:cNvPr id="47" name="Picture 46" descr="A blue and grey toolbox&#10;&#10;Description automatically generated">
            <a:extLst>
              <a:ext uri="{FF2B5EF4-FFF2-40B4-BE49-F238E27FC236}">
                <a16:creationId xmlns:a16="http://schemas.microsoft.com/office/drawing/2014/main" id="{FA538BEE-C1E8-C914-9444-206028A0583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7400" y="21495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73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605E-0DDF-31B0-004B-89D813EB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Community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A2BD0-2492-0392-6875-4057F9A95F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Completely platform agnostic helpers and extensions for all .NET developers and projects</a:t>
            </a:r>
          </a:p>
          <a:p>
            <a:r>
              <a:rPr lang="en-US" dirty="0"/>
              <a:t>Includes:</a:t>
            </a:r>
          </a:p>
          <a:p>
            <a:pPr lvl="1"/>
            <a:r>
              <a:rPr lang="en-US" dirty="0"/>
              <a:t>MVVM Toolkit</a:t>
            </a:r>
          </a:p>
          <a:p>
            <a:pPr lvl="1"/>
            <a:r>
              <a:rPr lang="en-US" dirty="0" err="1"/>
              <a:t>HighPerformance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Diagnostics package</a:t>
            </a:r>
          </a:p>
          <a:p>
            <a:r>
              <a:rPr lang="en-US" dirty="0"/>
              <a:t>Used by most inbox apps too!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ED697-C492-5CF8-606B-534C6661CC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MVVM Toolkit provides a collection of fast, modular, cross-platform MVVM helpers</a:t>
            </a:r>
          </a:p>
          <a:p>
            <a:pPr lvl="1"/>
            <a:r>
              <a:rPr lang="en-US" dirty="0"/>
              <a:t>Including the MVVM generators, to make MVVM code super compact and with no boilerplate!</a:t>
            </a:r>
          </a:p>
          <a:p>
            <a:pPr lvl="1"/>
            <a:r>
              <a:rPr lang="en-US" dirty="0"/>
              <a:t>And lots of analyzers, code fixers</a:t>
            </a:r>
          </a:p>
          <a:p>
            <a:pPr lvl="1"/>
            <a:r>
              <a:rPr lang="en-US" dirty="0"/>
              <a:t>Looking into partial properties support for C# 13 next!</a:t>
            </a:r>
          </a:p>
        </p:txBody>
      </p:sp>
    </p:spTree>
    <p:extLst>
      <p:ext uri="{BB962C8B-B14F-4D97-AF65-F5344CB8AC3E}">
        <p14:creationId xmlns:p14="http://schemas.microsoft.com/office/powerpoint/2010/main" val="2047081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3102-6173-5F1E-4799-BD3CD956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MAUI Community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DF724-91D1-71C7-2D9D-6E181E3A15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Extensions, Converters, behaviors</a:t>
            </a:r>
          </a:p>
          <a:p>
            <a:r>
              <a:rPr lang="en-US" dirty="0"/>
              <a:t>Controls</a:t>
            </a:r>
          </a:p>
          <a:p>
            <a:pPr lvl="1"/>
            <a:r>
              <a:rPr lang="en-US" dirty="0" err="1"/>
              <a:t>MediaElement</a:t>
            </a:r>
            <a:endParaRPr lang="en-US" dirty="0"/>
          </a:p>
          <a:p>
            <a:pPr lvl="1"/>
            <a:r>
              <a:rPr lang="en-US" dirty="0" err="1"/>
              <a:t>DrawingView</a:t>
            </a:r>
            <a:endParaRPr lang="en-US" dirty="0"/>
          </a:p>
          <a:p>
            <a:pPr lvl="1"/>
            <a:r>
              <a:rPr lang="en-US" dirty="0"/>
              <a:t>Popup</a:t>
            </a:r>
          </a:p>
          <a:p>
            <a:r>
              <a:rPr lang="en-US" dirty="0"/>
              <a:t>C# Markup Extensions</a:t>
            </a:r>
          </a:p>
          <a:p>
            <a:r>
              <a:rPr lang="en-US" dirty="0"/>
              <a:t>And much more…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C158D-C73A-8687-EBCC-D92BCF995E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Released v7.0 with </a:t>
            </a:r>
            <a:r>
              <a:rPr lang="en-US" dirty="0"/>
              <a:t>.NET 8</a:t>
            </a:r>
          </a:p>
          <a:p>
            <a:r>
              <a:rPr lang="en-US" dirty="0"/>
              <a:t>Monthly Community Standup Live on YouTube</a:t>
            </a:r>
          </a:p>
          <a:p>
            <a:pPr lvl="1"/>
            <a:r>
              <a:rPr lang="en-US" dirty="0"/>
              <a:t>First Thursday of every month</a:t>
            </a:r>
          </a:p>
          <a:p>
            <a:pPr lvl="1"/>
            <a:endParaRPr lang="en-US" dirty="0"/>
          </a:p>
          <a:p>
            <a:r>
              <a:rPr lang="en-US" dirty="0"/>
              <a:t>Big shoutout to all of our contributors!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52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7C3C-565E-B48A-4C36-9DF87E50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Community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3FFFF-8580-6989-70DE-DA6A11CAC9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Animations</a:t>
            </a:r>
          </a:p>
          <a:p>
            <a:pPr lvl="1"/>
            <a:r>
              <a:rPr lang="en-US" dirty="0"/>
              <a:t>C# &amp; XAML Patterns</a:t>
            </a:r>
          </a:p>
          <a:p>
            <a:r>
              <a:rPr lang="en-US" dirty="0"/>
              <a:t>Behaviors</a:t>
            </a:r>
          </a:p>
          <a:p>
            <a:pPr lvl="1"/>
            <a:r>
              <a:rPr lang="en-US" dirty="0"/>
              <a:t>Animations</a:t>
            </a:r>
          </a:p>
          <a:p>
            <a:pPr lvl="1"/>
            <a:r>
              <a:rPr lang="en-US" dirty="0"/>
              <a:t>Focus/Selection</a:t>
            </a:r>
          </a:p>
          <a:p>
            <a:pPr lvl="1"/>
            <a:r>
              <a:rPr lang="en-US" dirty="0"/>
              <a:t>Headers</a:t>
            </a:r>
          </a:p>
          <a:p>
            <a:pPr lvl="1"/>
            <a:r>
              <a:rPr lang="en-US" dirty="0"/>
              <a:t>Notifications</a:t>
            </a:r>
          </a:p>
          <a:p>
            <a:r>
              <a:rPr lang="en-US" dirty="0"/>
              <a:t>Converters</a:t>
            </a:r>
          </a:p>
          <a:p>
            <a:r>
              <a:rPr lang="en-US" dirty="0"/>
              <a:t>Controls</a:t>
            </a:r>
          </a:p>
          <a:p>
            <a:pPr lvl="1"/>
            <a:r>
              <a:rPr lang="en-US" dirty="0" err="1"/>
              <a:t>RangeSelector</a:t>
            </a:r>
            <a:endParaRPr lang="en-US" dirty="0"/>
          </a:p>
          <a:p>
            <a:pPr lvl="1"/>
            <a:r>
              <a:rPr lang="en-US" dirty="0"/>
              <a:t>Segmented &amp; Settings</a:t>
            </a:r>
          </a:p>
          <a:p>
            <a:pPr lvl="1"/>
            <a:r>
              <a:rPr lang="en-US" dirty="0"/>
              <a:t>WPF </a:t>
            </a:r>
            <a:r>
              <a:rPr lang="en-US" dirty="0" err="1"/>
              <a:t>Polyfills</a:t>
            </a:r>
            <a:endParaRPr lang="en-US" dirty="0"/>
          </a:p>
          <a:p>
            <a:r>
              <a:rPr lang="en-US" dirty="0"/>
              <a:t>Extensions </a:t>
            </a:r>
            <a:r>
              <a:rPr lang="en-US" i="1" dirty="0"/>
              <a:t>and more</a:t>
            </a:r>
            <a:r>
              <a:rPr lang="en-US" dirty="0"/>
              <a:t>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229D4-D829-88F5-355B-22FD55DF41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Released v8.0!</a:t>
            </a:r>
          </a:p>
          <a:p>
            <a:pPr lvl="1"/>
            <a:r>
              <a:rPr lang="en-US" dirty="0"/>
              <a:t>WinUI 2, WinUI 3, and Uno Platform – Easily migrate between them!</a:t>
            </a:r>
          </a:p>
          <a:p>
            <a:pPr lvl="1"/>
            <a:r>
              <a:rPr lang="en-US" dirty="0"/>
              <a:t>Unified Namespace</a:t>
            </a:r>
          </a:p>
          <a:p>
            <a:pPr lvl="1"/>
            <a:r>
              <a:rPr lang="en-US" dirty="0"/>
              <a:t>Updated Styles</a:t>
            </a:r>
          </a:p>
          <a:p>
            <a:endParaRPr lang="en-US" dirty="0"/>
          </a:p>
          <a:p>
            <a:r>
              <a:rPr lang="en-US" dirty="0"/>
              <a:t>WCT Labs</a:t>
            </a:r>
          </a:p>
          <a:p>
            <a:pPr lvl="1"/>
            <a:r>
              <a:rPr lang="en-US" dirty="0"/>
              <a:t>Place to build new controls, try new things, and gather feedback</a:t>
            </a:r>
          </a:p>
        </p:txBody>
      </p:sp>
    </p:spTree>
    <p:extLst>
      <p:ext uri="{BB962C8B-B14F-4D97-AF65-F5344CB8AC3E}">
        <p14:creationId xmlns:p14="http://schemas.microsoft.com/office/powerpoint/2010/main" val="39344276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459</Words>
  <Application>Microsoft Office PowerPoint</Application>
  <PresentationFormat>Widescreen</PresentationFormat>
  <Paragraphs>117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Open Sans</vt:lpstr>
      <vt:lpstr>Segoe UI</vt:lpstr>
      <vt:lpstr>Space Grotesk Medium</vt:lpstr>
      <vt:lpstr>Arial</vt:lpstr>
      <vt:lpstr>Calibri</vt:lpstr>
      <vt:lpstr>1_Office Theme</vt:lpstr>
      <vt:lpstr>PowerPoint Presentation</vt:lpstr>
      <vt:lpstr>Community Toolkit Roundup</vt:lpstr>
      <vt:lpstr>Who are we?</vt:lpstr>
      <vt:lpstr>Overview</vt:lpstr>
      <vt:lpstr>Community Toolkits</vt:lpstr>
      <vt:lpstr>Community Toolkit Organization</vt:lpstr>
      <vt:lpstr>.NET Community Toolkit</vt:lpstr>
      <vt:lpstr>.NET MAUI Community Toolkit</vt:lpstr>
      <vt:lpstr>Windows Community Toolkit</vt:lpstr>
      <vt:lpstr>Contributing</vt:lpstr>
      <vt:lpstr>Community Chat + Q&amp;A</vt:lpstr>
      <vt:lpstr>Thanks for Joining!</vt:lpstr>
      <vt:lpstr>Resources</vt:lpstr>
      <vt:lpstr>Download .NET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2023-12-08T23:10:55Z</dcterms:created>
  <dcterms:modified xsi:type="dcterms:W3CDTF">2023-12-08T23:11:15Z</dcterms:modified>
</cp:coreProperties>
</file>